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70" r:id="rId3"/>
    <p:sldId id="275" r:id="rId4"/>
    <p:sldId id="276" r:id="rId5"/>
    <p:sldId id="277" r:id="rId6"/>
    <p:sldId id="278" r:id="rId7"/>
    <p:sldId id="279" r:id="rId8"/>
    <p:sldId id="280" r:id="rId9"/>
    <p:sldId id="257" r:id="rId10"/>
    <p:sldId id="259" r:id="rId11"/>
    <p:sldId id="258" r:id="rId12"/>
    <p:sldId id="260" r:id="rId13"/>
    <p:sldId id="261" r:id="rId14"/>
    <p:sldId id="263" r:id="rId15"/>
    <p:sldId id="264" r:id="rId16"/>
    <p:sldId id="265" r:id="rId17"/>
    <p:sldId id="266" r:id="rId18"/>
    <p:sldId id="268" r:id="rId19"/>
    <p:sldId id="267" r:id="rId20"/>
    <p:sldId id="269" r:id="rId21"/>
    <p:sldId id="281" r:id="rId22"/>
    <p:sldId id="272" r:id="rId23"/>
    <p:sldId id="273" r:id="rId24"/>
    <p:sldId id="27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60"/>
  </p:normalViewPr>
  <p:slideViewPr>
    <p:cSldViewPr snapToGrid="0">
      <p:cViewPr varScale="1">
        <p:scale>
          <a:sx n="65" d="100"/>
          <a:sy n="65" d="100"/>
        </p:scale>
        <p:origin x="7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0B82F-72D7-4786-85E8-BFE7AF2BE563}" type="datetimeFigureOut">
              <a:rPr lang="zh-TW" altLang="en-US" smtClean="0"/>
              <a:t>2022/10/26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8695DFB-FCCF-429E-99A9-CE4B657B239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00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700B82F-72D7-4786-85E8-BFE7AF2BE563}" type="datetimeFigureOut">
              <a:rPr lang="zh-TW" altLang="en-US" smtClean="0"/>
              <a:t>2022/10/26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5DFB-FCCF-429E-99A9-CE4B657B239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006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0B82F-72D7-4786-85E8-BFE7AF2BE563}" type="datetimeFigureOut">
              <a:rPr lang="zh-TW" altLang="en-US" smtClean="0"/>
              <a:t>2022/10/26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5DFB-FCCF-429E-99A9-CE4B657B239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646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0B82F-72D7-4786-85E8-BFE7AF2BE563}" type="datetimeFigureOut">
              <a:rPr lang="zh-TW" altLang="en-US" smtClean="0"/>
              <a:t>2022/10/26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5DFB-FCCF-429E-99A9-CE4B657B239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776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0B82F-72D7-4786-85E8-BFE7AF2BE563}" type="datetimeFigureOut">
              <a:rPr lang="zh-TW" altLang="en-US" smtClean="0"/>
              <a:t>2022/10/26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5DFB-FCCF-429E-99A9-CE4B657B239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25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2513" y="804519"/>
            <a:ext cx="10549720" cy="167937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altLang="zh-TW" dirty="0"/>
              <a:t>【its</a:t>
            </a:r>
            <a:r>
              <a:rPr lang="zh-TW" altLang="en-US" dirty="0"/>
              <a:t>認證</a:t>
            </a:r>
            <a:r>
              <a:rPr lang="en-US" altLang="zh-TW" dirty="0"/>
              <a:t>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2513" y="2702257"/>
            <a:ext cx="10549720" cy="2764088"/>
          </a:xfrm>
        </p:spPr>
        <p:txBody>
          <a:bodyPr anchor="t">
            <a:noAutofit/>
          </a:bodyPr>
          <a:lstStyle>
            <a:lvl1pPr marL="514350" indent="-514350">
              <a:buFont typeface="+mj-lt"/>
              <a:buAutoNum type="alphaUcPeriod"/>
              <a:defRPr sz="2800"/>
            </a:lvl1pPr>
            <a:lvl2pPr marL="971550" indent="-514350">
              <a:buFont typeface="+mj-lt"/>
              <a:buAutoNum type="alphaUcPeriod"/>
              <a:defRPr sz="2800"/>
            </a:lvl2pPr>
            <a:lvl3pPr marL="1428750" indent="-514350">
              <a:buFont typeface="+mj-lt"/>
              <a:buAutoNum type="alphaUcPeriod"/>
              <a:defRPr sz="2800"/>
            </a:lvl3pPr>
            <a:lvl4pPr marL="1885950" indent="-514350">
              <a:buFont typeface="+mj-lt"/>
              <a:buAutoNum type="alphaUcPeriod"/>
              <a:defRPr sz="2800"/>
            </a:lvl4pPr>
            <a:lvl5pPr marL="2343150" indent="-514350">
              <a:buFont typeface="+mj-lt"/>
              <a:buAutoNum type="alphaUcPeriod"/>
              <a:defRPr sz="28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37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0B82F-72D7-4786-85E8-BFE7AF2BE563}" type="datetimeFigureOut">
              <a:rPr lang="zh-TW" altLang="en-US" smtClean="0"/>
              <a:t>2022/10/26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5DFB-FCCF-429E-99A9-CE4B657B239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55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0B82F-72D7-4786-85E8-BFE7AF2BE563}" type="datetimeFigureOut">
              <a:rPr lang="zh-TW" altLang="en-US" smtClean="0"/>
              <a:t>2022/10/26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5DFB-FCCF-429E-99A9-CE4B657B239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46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0B82F-72D7-4786-85E8-BFE7AF2BE563}" type="datetimeFigureOut">
              <a:rPr lang="zh-TW" altLang="en-US" smtClean="0"/>
              <a:t>2022/10/26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5DFB-FCCF-429E-99A9-CE4B657B239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90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0B82F-72D7-4786-85E8-BFE7AF2BE563}" type="datetimeFigureOut">
              <a:rPr lang="zh-TW" altLang="en-US" smtClean="0"/>
              <a:t>2022/10/26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5DFB-FCCF-429E-99A9-CE4B657B239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63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0B82F-72D7-4786-85E8-BFE7AF2BE563}" type="datetimeFigureOut">
              <a:rPr lang="zh-TW" altLang="en-US" smtClean="0"/>
              <a:t>2022/10/26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5DFB-FCCF-429E-99A9-CE4B657B23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2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0B82F-72D7-4786-85E8-BFE7AF2BE563}" type="datetimeFigureOut">
              <a:rPr lang="zh-TW" altLang="en-US" smtClean="0"/>
              <a:t>2022/10/26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5DFB-FCCF-429E-99A9-CE4B657B239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1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670372"/>
            <a:ext cx="12192000" cy="14997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0B82F-72D7-4786-85E8-BFE7AF2BE563}" type="datetimeFigureOut">
              <a:rPr lang="zh-TW" altLang="en-US" smtClean="0"/>
              <a:t>2022/10/26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8695DFB-FCCF-429E-99A9-CE4B657B239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352865BD-1241-4477-8D51-5D059B4EFE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0"/>
            <a:ext cx="12192000" cy="13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93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6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501DFB-7348-4FCA-9ED5-F25BA06BA1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學習單元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-DNS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EC85B75-D1A0-42A6-8CCA-D0221B76EE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TW" dirty="0"/>
              <a:t>20221024</a:t>
            </a:r>
            <a:r>
              <a:rPr lang="zh-TW" altLang="en-US" dirty="0"/>
              <a:t>增修</a:t>
            </a:r>
            <a:endParaRPr lang="en-US" altLang="zh-TW" dirty="0"/>
          </a:p>
          <a:p>
            <a:pPr algn="r"/>
            <a:r>
              <a:rPr lang="en-US" altLang="zh-TW" dirty="0"/>
              <a:t>20221026</a:t>
            </a:r>
            <a:r>
              <a:rPr lang="zh-TW" altLang="en-US" dirty="0"/>
              <a:t>增修</a:t>
            </a:r>
          </a:p>
        </p:txBody>
      </p:sp>
    </p:spTree>
    <p:extLst>
      <p:ext uri="{BB962C8B-B14F-4D97-AF65-F5344CB8AC3E}">
        <p14:creationId xmlns:p14="http://schemas.microsoft.com/office/powerpoint/2010/main" val="2611473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9950EF8-C50C-4CC3-9C3E-FC3C40FF99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" t="29716" r="34063" b="28618"/>
          <a:stretch/>
        </p:blipFill>
        <p:spPr>
          <a:xfrm>
            <a:off x="814387" y="534867"/>
            <a:ext cx="10563226" cy="542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63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D02B216-F87D-481C-BF5C-8D4FE7371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7" t="16945" r="33549" b="44861"/>
          <a:stretch/>
        </p:blipFill>
        <p:spPr>
          <a:xfrm>
            <a:off x="752474" y="371475"/>
            <a:ext cx="10687051" cy="554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19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04C84E6-F9D8-4FBD-8D80-418BB15E1B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2" t="24742" r="21406" b="22083"/>
          <a:stretch/>
        </p:blipFill>
        <p:spPr>
          <a:xfrm>
            <a:off x="405765" y="666750"/>
            <a:ext cx="11380469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0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32435AB-0A26-4640-B10D-8B7C84D1C1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1" t="25139" r="15312" b="30278"/>
          <a:stretch/>
        </p:blipFill>
        <p:spPr>
          <a:xfrm>
            <a:off x="765977" y="638174"/>
            <a:ext cx="10660046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85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1E927DD-BFE0-4697-8D68-70121D413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4" t="18889" r="50000" b="42639"/>
          <a:stretch/>
        </p:blipFill>
        <p:spPr>
          <a:xfrm>
            <a:off x="1318301" y="514350"/>
            <a:ext cx="9555397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8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B8A7F04-2FBD-4D73-A919-0447B5E6C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8" t="22230" r="40549" b="37741"/>
          <a:stretch/>
        </p:blipFill>
        <p:spPr>
          <a:xfrm>
            <a:off x="495300" y="676275"/>
            <a:ext cx="1102875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68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4E2EF74-B801-424B-905E-0C4F3A520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" t="16322" r="25547" b="10266"/>
          <a:stretch/>
        </p:blipFill>
        <p:spPr>
          <a:xfrm>
            <a:off x="1040236" y="419100"/>
            <a:ext cx="10111527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89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453FDF2-209A-40DE-9907-501BD52F8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1" t="35833" r="17513" b="27500"/>
          <a:stretch/>
        </p:blipFill>
        <p:spPr>
          <a:xfrm>
            <a:off x="1128206" y="952500"/>
            <a:ext cx="9935588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6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178779A-3E3B-4E66-A4E1-D67FFD70BB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8" t="31250" r="34688" b="29445"/>
          <a:stretch/>
        </p:blipFill>
        <p:spPr>
          <a:xfrm>
            <a:off x="914400" y="733423"/>
            <a:ext cx="9525000" cy="507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65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920B114-E258-4F20-8415-55CF114D9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t="9675" r="50000" b="36558"/>
          <a:stretch/>
        </p:blipFill>
        <p:spPr>
          <a:xfrm>
            <a:off x="2047875" y="600076"/>
            <a:ext cx="8096250" cy="49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08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7D30437-6117-481B-8144-43E1B957E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W08_04.13</a:t>
            </a:r>
            <a:r>
              <a:rPr lang="zh-TW" altLang="en-US" dirty="0"/>
              <a:t>進度</a:t>
            </a:r>
            <a:r>
              <a:rPr lang="en-US" altLang="zh-TW" dirty="0"/>
              <a:t>_</a:t>
            </a:r>
            <a:r>
              <a:rPr lang="zh-TW" altLang="en-US" dirty="0"/>
              <a:t>要上傳筆記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2F740B-9432-477A-A3DB-13A4313536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TW" dirty="0"/>
              <a:t>FQDN &amp; URL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TW" dirty="0"/>
              <a:t>DNS</a:t>
            </a:r>
            <a:r>
              <a:rPr lang="zh-TW" altLang="en-US" dirty="0"/>
              <a:t>的運作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TW" dirty="0"/>
              <a:t>DNS</a:t>
            </a:r>
            <a:r>
              <a:rPr lang="zh-TW" altLang="en-US" dirty="0"/>
              <a:t>服務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dirty="0"/>
              <a:t>伺服器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dirty="0"/>
              <a:t>資源記錄</a:t>
            </a:r>
            <a:r>
              <a:rPr lang="en-US" altLang="zh-TW" dirty="0"/>
              <a:t>A…PTR…CNAME…MX…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dirty="0"/>
              <a:t>遞迴查詢 </a:t>
            </a:r>
            <a:r>
              <a:rPr lang="en-US" altLang="zh-TW" dirty="0"/>
              <a:t>versus </a:t>
            </a:r>
            <a:r>
              <a:rPr lang="zh-TW" altLang="en-US" dirty="0"/>
              <a:t>反覆查詢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TW" dirty="0"/>
              <a:t>Windows10</a:t>
            </a:r>
            <a:r>
              <a:rPr lang="zh-TW" altLang="en-US" dirty="0"/>
              <a:t>客戶端的名稱解析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dirty="0"/>
              <a:t>從</a:t>
            </a:r>
            <a:r>
              <a:rPr lang="en-US" altLang="zh-TW" dirty="0"/>
              <a:t>HOST</a:t>
            </a:r>
            <a:r>
              <a:rPr lang="zh-TW" altLang="en-US" dirty="0"/>
              <a:t>檔案開始</a:t>
            </a:r>
            <a:r>
              <a:rPr lang="en-US" altLang="zh-TW" dirty="0"/>
              <a:t>…</a:t>
            </a:r>
          </a:p>
          <a:p>
            <a:pPr lvl="1">
              <a:buFont typeface="Wingdings" panose="05000000000000000000" pitchFamily="2" charset="2"/>
              <a:buChar char="n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n"/>
            </a:pP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88A6624-1EE0-41C6-9B67-174EB48C55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TW" altLang="en-US" dirty="0"/>
              <a:t>公用程式 </a:t>
            </a:r>
            <a:r>
              <a:rPr lang="en-US" altLang="zh-TW" dirty="0" err="1"/>
              <a:t>nslookup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dirty="0"/>
              <a:t>交談 </a:t>
            </a:r>
            <a:r>
              <a:rPr lang="en-US" altLang="zh-TW" dirty="0"/>
              <a:t>versus </a:t>
            </a:r>
            <a:r>
              <a:rPr lang="zh-TW" altLang="en-US" dirty="0"/>
              <a:t>非交談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dirty="0"/>
              <a:t>學習單</a:t>
            </a:r>
          </a:p>
        </p:txBody>
      </p:sp>
    </p:spTree>
    <p:extLst>
      <p:ext uri="{BB962C8B-B14F-4D97-AF65-F5344CB8AC3E}">
        <p14:creationId xmlns:p14="http://schemas.microsoft.com/office/powerpoint/2010/main" val="1024702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9F88472-E40C-4BE1-B5BB-10793A76CA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19129" r="35703" b="24003"/>
          <a:stretch/>
        </p:blipFill>
        <p:spPr>
          <a:xfrm>
            <a:off x="1192603" y="657225"/>
            <a:ext cx="9806793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85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82A8C8-9B8C-4244-8D22-8552DFF4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【ITS</a:t>
            </a:r>
            <a:r>
              <a:rPr lang="zh-TW" altLang="en-US" dirty="0"/>
              <a:t>認證</a:t>
            </a:r>
            <a:r>
              <a:rPr lang="en-US" altLang="zh-TW" dirty="0"/>
              <a:t>】FTP.SUNSETWEB.ORG</a:t>
            </a:r>
            <a:r>
              <a:rPr lang="zh-TW" altLang="en-US" dirty="0"/>
              <a:t>的頂層網域是那個？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9A2A08-94DA-439E-83CB-A2A8832EA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SUNSETWEB</a:t>
            </a:r>
          </a:p>
          <a:p>
            <a:r>
              <a:rPr lang="en-US" altLang="zh-TW" dirty="0"/>
              <a:t>ORG</a:t>
            </a:r>
          </a:p>
          <a:p>
            <a:r>
              <a:rPr lang="en-US" altLang="zh-TW" dirty="0"/>
              <a:t>SUNSETWEB.ORG</a:t>
            </a:r>
          </a:p>
          <a:p>
            <a:r>
              <a:rPr lang="en-US" altLang="zh-TW" dirty="0"/>
              <a:t>FTP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1557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25BEC-E30C-4EDC-B0A8-1BBB2FA8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【ITS</a:t>
            </a:r>
            <a:r>
              <a:rPr lang="zh-TW" altLang="en-US" dirty="0"/>
              <a:t>認證</a:t>
            </a:r>
            <a:r>
              <a:rPr lang="en-US" altLang="zh-TW" dirty="0"/>
              <a:t>】【MTA98366】</a:t>
            </a:r>
            <a:r>
              <a:rPr lang="zh-TW" altLang="en-US" dirty="0"/>
              <a:t>哪種服務會使用</a:t>
            </a:r>
            <a:r>
              <a:rPr lang="en-US" altLang="zh-TW" dirty="0"/>
              <a:t>PTR</a:t>
            </a:r>
            <a:r>
              <a:rPr lang="zh-TW" altLang="en-US" dirty="0"/>
              <a:t>和</a:t>
            </a:r>
            <a:r>
              <a:rPr lang="en-US" altLang="zh-TW" dirty="0"/>
              <a:t>A</a:t>
            </a:r>
            <a:r>
              <a:rPr lang="zh-TW" altLang="en-US" dirty="0"/>
              <a:t>記錄？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475F9C-EB00-4E98-9D79-D29F0A078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altLang="zh-TW" sz="2800" dirty="0"/>
              <a:t>DNS</a:t>
            </a:r>
          </a:p>
          <a:p>
            <a:pPr marL="514350" indent="-514350">
              <a:buFont typeface="+mj-lt"/>
              <a:buAutoNum type="alphaUcPeriod"/>
            </a:pPr>
            <a:r>
              <a:rPr lang="en-US" altLang="zh-TW" sz="2800" dirty="0"/>
              <a:t>IPS</a:t>
            </a:r>
          </a:p>
          <a:p>
            <a:pPr marL="514350" indent="-514350">
              <a:buFont typeface="+mj-lt"/>
              <a:buAutoNum type="alphaUcPeriod"/>
            </a:pPr>
            <a:r>
              <a:rPr lang="en-US" altLang="zh-TW" sz="2800" dirty="0"/>
              <a:t>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altLang="zh-TW" sz="2800" dirty="0"/>
              <a:t>NAT</a:t>
            </a:r>
          </a:p>
        </p:txBody>
      </p:sp>
    </p:spTree>
    <p:extLst>
      <p:ext uri="{BB962C8B-B14F-4D97-AF65-F5344CB8AC3E}">
        <p14:creationId xmlns:p14="http://schemas.microsoft.com/office/powerpoint/2010/main" val="651866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25BEC-E30C-4EDC-B0A8-1BBB2FA8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【ITS</a:t>
            </a:r>
            <a:r>
              <a:rPr lang="zh-TW" altLang="en-US" dirty="0"/>
              <a:t>認證</a:t>
            </a:r>
            <a:r>
              <a:rPr lang="en-US" altLang="zh-TW" dirty="0"/>
              <a:t>】【MTA98366】</a:t>
            </a:r>
            <a:r>
              <a:rPr lang="zh-TW" altLang="en-US" dirty="0"/>
              <a:t>您使用完整網域名稱（</a:t>
            </a:r>
            <a:r>
              <a:rPr lang="en-US" altLang="zh-TW" dirty="0"/>
              <a:t>FQDN</a:t>
            </a:r>
            <a:r>
              <a:rPr lang="zh-TW" altLang="en-US" dirty="0"/>
              <a:t>）來</a:t>
            </a:r>
            <a:r>
              <a:rPr lang="en-US" altLang="zh-TW" dirty="0"/>
              <a:t>PING</a:t>
            </a:r>
            <a:r>
              <a:rPr lang="zh-TW" altLang="en-US" dirty="0"/>
              <a:t>伺服器，但沒有收到回應。您接著使用其</a:t>
            </a:r>
            <a:r>
              <a:rPr lang="en-US" altLang="zh-TW" dirty="0"/>
              <a:t>IP</a:t>
            </a:r>
            <a:r>
              <a:rPr lang="zh-TW" altLang="en-US" dirty="0"/>
              <a:t>位址來</a:t>
            </a:r>
            <a:r>
              <a:rPr lang="en-US" altLang="zh-TW" dirty="0"/>
              <a:t>PING</a:t>
            </a:r>
            <a:r>
              <a:rPr lang="zh-TW" altLang="en-US" dirty="0"/>
              <a:t>相同伺服器，並收到回應。為什麼第二次嘗試收到回應，但第一次沒有？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475F9C-EB00-4E98-9D79-D29F0A078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altLang="zh-TW" sz="2800" dirty="0"/>
              <a:t>DNS</a:t>
            </a:r>
            <a:r>
              <a:rPr lang="zh-TW" altLang="en-US" sz="2800" dirty="0"/>
              <a:t>無法解析。</a:t>
            </a:r>
            <a:endParaRPr lang="en-US" altLang="zh-TW" sz="2800" dirty="0"/>
          </a:p>
          <a:p>
            <a:pPr marL="514350" indent="-514350">
              <a:buFont typeface="+mj-lt"/>
              <a:buAutoNum type="alphaUcPeriod"/>
            </a:pPr>
            <a:r>
              <a:rPr lang="en-US" altLang="zh-TW" sz="2800" dirty="0"/>
              <a:t>NSLOOKUP</a:t>
            </a:r>
            <a:r>
              <a:rPr lang="zh-TW" altLang="en-US" sz="2800" dirty="0"/>
              <a:t>已停止</a:t>
            </a:r>
            <a:endParaRPr lang="en-US" altLang="zh-TW" sz="2800" dirty="0"/>
          </a:p>
          <a:p>
            <a:pPr marL="514350" indent="-514350">
              <a:buFont typeface="+mj-lt"/>
              <a:buAutoNum type="alphaUcPeriod"/>
            </a:pPr>
            <a:r>
              <a:rPr lang="en-US" altLang="zh-TW" sz="2800" dirty="0"/>
              <a:t>PING</a:t>
            </a:r>
            <a:r>
              <a:rPr lang="zh-TW" altLang="en-US" sz="2800" dirty="0"/>
              <a:t>設定不正確</a:t>
            </a:r>
            <a:endParaRPr lang="en-US" altLang="zh-TW" sz="2800" dirty="0"/>
          </a:p>
          <a:p>
            <a:pPr marL="514350" indent="-514350">
              <a:buFont typeface="+mj-lt"/>
              <a:buAutoNum type="alphaUcPeriod"/>
            </a:pPr>
            <a:r>
              <a:rPr lang="en-US" altLang="zh-TW" sz="2800" dirty="0"/>
              <a:t>DHCP</a:t>
            </a:r>
            <a:r>
              <a:rPr lang="zh-TW" altLang="en-US" sz="2800" dirty="0"/>
              <a:t>伺服器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305361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25BEC-E30C-4EDC-B0A8-1BBB2FA8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【ITS</a:t>
            </a:r>
            <a:r>
              <a:rPr lang="zh-TW" altLang="en-US" dirty="0"/>
              <a:t>認證</a:t>
            </a:r>
            <a:r>
              <a:rPr lang="en-US" altLang="zh-TW" dirty="0"/>
              <a:t>】</a:t>
            </a:r>
            <a:r>
              <a:rPr lang="zh-TW" altLang="en-US" dirty="0"/>
              <a:t>在</a:t>
            </a:r>
            <a:r>
              <a:rPr lang="en-US" altLang="zh-TW" dirty="0"/>
              <a:t>WINDOWS</a:t>
            </a:r>
            <a:r>
              <a:rPr lang="zh-TW" altLang="en-US" dirty="0"/>
              <a:t>電腦上，您應該使用哪個公用程式來判斷網域名稱系統</a:t>
            </a:r>
            <a:r>
              <a:rPr lang="en-US" altLang="zh-TW" dirty="0"/>
              <a:t>(</a:t>
            </a:r>
            <a:r>
              <a:rPr lang="en-US" altLang="zh-TW" dirty="0" err="1"/>
              <a:t>dns</a:t>
            </a:r>
            <a:r>
              <a:rPr lang="en-US" altLang="zh-TW" dirty="0"/>
              <a:t>)</a:t>
            </a:r>
            <a:r>
              <a:rPr lang="zh-TW" altLang="en-US" dirty="0"/>
              <a:t>伺服器是否將完整網域名稱</a:t>
            </a:r>
            <a:r>
              <a:rPr lang="en-US" altLang="zh-TW" dirty="0"/>
              <a:t>(</a:t>
            </a:r>
            <a:r>
              <a:rPr lang="en-US" altLang="zh-TW" dirty="0" err="1"/>
              <a:t>fqdn</a:t>
            </a:r>
            <a:r>
              <a:rPr lang="en-US" altLang="zh-TW" dirty="0"/>
              <a:t>)</a:t>
            </a:r>
            <a:r>
              <a:rPr lang="zh-TW" altLang="en-US" dirty="0"/>
              <a:t>正確解析為</a:t>
            </a:r>
            <a:r>
              <a:rPr lang="en-US" altLang="zh-TW" dirty="0" err="1"/>
              <a:t>ip</a:t>
            </a:r>
            <a:r>
              <a:rPr lang="zh-TW" altLang="en-US" dirty="0"/>
              <a:t>位址？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475F9C-EB00-4E98-9D79-D29F0A078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altLang="zh-TW" sz="2800" dirty="0"/>
              <a:t>NBTSTAT</a:t>
            </a:r>
          </a:p>
          <a:p>
            <a:pPr marL="514350" indent="-514350">
              <a:buFont typeface="+mj-lt"/>
              <a:buAutoNum type="alphaUcPeriod"/>
            </a:pPr>
            <a:r>
              <a:rPr lang="en-US" altLang="zh-TW" sz="2800" dirty="0"/>
              <a:t>NSLOOKUP</a:t>
            </a:r>
          </a:p>
          <a:p>
            <a:pPr marL="514350" indent="-514350">
              <a:buFont typeface="+mj-lt"/>
              <a:buAutoNum type="alphaUcPeriod"/>
            </a:pPr>
            <a:r>
              <a:rPr lang="en-US" altLang="zh-TW" sz="2800" dirty="0"/>
              <a:t>NETSTAT</a:t>
            </a:r>
          </a:p>
          <a:p>
            <a:pPr marL="514350" indent="-514350">
              <a:buFont typeface="+mj-lt"/>
              <a:buAutoNum type="alphaUcPeriod"/>
            </a:pPr>
            <a:r>
              <a:rPr lang="en-US" altLang="zh-TW" sz="2800" dirty="0"/>
              <a:t>IPCONFIG</a:t>
            </a:r>
          </a:p>
        </p:txBody>
      </p:sp>
    </p:spTree>
    <p:extLst>
      <p:ext uri="{BB962C8B-B14F-4D97-AF65-F5344CB8AC3E}">
        <p14:creationId xmlns:p14="http://schemas.microsoft.com/office/powerpoint/2010/main" val="11880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61C9813-6787-4CC1-BB01-6D0E5F3C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【111</a:t>
            </a:r>
            <a:r>
              <a:rPr lang="zh-TW" altLang="en-US" dirty="0"/>
              <a:t>年初等考試</a:t>
            </a:r>
            <a:r>
              <a:rPr lang="en-US" altLang="zh-TW" dirty="0"/>
              <a:t>21</a:t>
            </a:r>
            <a:r>
              <a:rPr lang="zh-TW" altLang="en-US" dirty="0"/>
              <a:t>題</a:t>
            </a:r>
            <a:r>
              <a:rPr lang="en-US" altLang="zh-TW" dirty="0"/>
              <a:t>】</a:t>
            </a:r>
            <a:r>
              <a:rPr lang="zh-TW" altLang="en-US" dirty="0"/>
              <a:t>連結教育部全球資訊網時，僅須在瀏覽器輸入</a:t>
            </a:r>
            <a:r>
              <a:rPr lang="en-US" altLang="zh-TW" dirty="0"/>
              <a:t>WWW.EDU.TW</a:t>
            </a:r>
            <a:r>
              <a:rPr lang="zh-TW" altLang="en-US" dirty="0"/>
              <a:t>，而不用去查詢伺服器的真實</a:t>
            </a:r>
            <a:r>
              <a:rPr lang="en-US" altLang="zh-TW" dirty="0" err="1"/>
              <a:t>ip</a:t>
            </a:r>
            <a:r>
              <a:rPr lang="zh-TW" altLang="en-US" dirty="0"/>
              <a:t>，是因為有什麼服務？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EC55979-AA0C-4680-9C9D-B728A4E28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PROXY</a:t>
            </a:r>
          </a:p>
          <a:p>
            <a:r>
              <a:rPr lang="en-US" altLang="zh-TW" dirty="0"/>
              <a:t>ADSL</a:t>
            </a:r>
          </a:p>
          <a:p>
            <a:r>
              <a:rPr lang="en-US" altLang="zh-TW" dirty="0"/>
              <a:t>DNS</a:t>
            </a:r>
          </a:p>
          <a:p>
            <a:r>
              <a:rPr lang="en-US" altLang="zh-TW" dirty="0"/>
              <a:t>BBS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6175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61C9813-6787-4CC1-BB01-6D0E5F3C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【102</a:t>
            </a:r>
            <a:r>
              <a:rPr lang="zh-TW" altLang="en-US" dirty="0"/>
              <a:t>年經濟部國營事業</a:t>
            </a:r>
            <a:r>
              <a:rPr lang="en-US" altLang="zh-TW" dirty="0"/>
              <a:t>30</a:t>
            </a:r>
            <a:r>
              <a:rPr lang="zh-TW" altLang="en-US" dirty="0"/>
              <a:t>題</a:t>
            </a:r>
            <a:r>
              <a:rPr lang="en-US" altLang="zh-TW" dirty="0"/>
              <a:t>】</a:t>
            </a:r>
            <a:r>
              <a:rPr lang="zh-TW" altLang="en-US" dirty="0"/>
              <a:t>下列哪一種伺服器提供網域名稱與</a:t>
            </a:r>
            <a:r>
              <a:rPr lang="en-US" altLang="zh-TW" dirty="0" err="1"/>
              <a:t>ip</a:t>
            </a:r>
            <a:r>
              <a:rPr lang="zh-TW" altLang="en-US" dirty="0"/>
              <a:t>位址的對照服務？</a:t>
            </a:r>
            <a:br>
              <a:rPr lang="en-US" altLang="zh-TW" dirty="0"/>
            </a:br>
            <a:r>
              <a:rPr lang="en-US" altLang="zh-TW" dirty="0"/>
              <a:t>【101</a:t>
            </a:r>
            <a:r>
              <a:rPr lang="zh-TW" altLang="en-US" dirty="0"/>
              <a:t>年經濟部國營事業</a:t>
            </a:r>
            <a:r>
              <a:rPr lang="en-US" altLang="zh-TW" dirty="0"/>
              <a:t>18</a:t>
            </a:r>
            <a:r>
              <a:rPr lang="zh-TW" altLang="en-US" dirty="0"/>
              <a:t>題</a:t>
            </a:r>
            <a:r>
              <a:rPr lang="en-US" altLang="zh-TW" dirty="0"/>
              <a:t>】</a:t>
            </a:r>
            <a:r>
              <a:rPr lang="zh-TW" altLang="en-US" dirty="0"/>
              <a:t>下列何者可提供主機名稱與</a:t>
            </a:r>
            <a:r>
              <a:rPr lang="en-US" altLang="zh-TW" dirty="0" err="1"/>
              <a:t>ip</a:t>
            </a:r>
            <a:r>
              <a:rPr lang="zh-TW" altLang="en-US" dirty="0"/>
              <a:t>位址之間的查詢？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EC55979-AA0C-4680-9C9D-B728A4E28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513" y="3288889"/>
            <a:ext cx="10549720" cy="2177455"/>
          </a:xfrm>
        </p:spPr>
        <p:txBody>
          <a:bodyPr/>
          <a:lstStyle/>
          <a:p>
            <a:r>
              <a:rPr lang="en-US" altLang="zh-TW" dirty="0"/>
              <a:t>DNS</a:t>
            </a:r>
          </a:p>
          <a:p>
            <a:r>
              <a:rPr lang="en-US" altLang="zh-TW" dirty="0"/>
              <a:t>DHCP</a:t>
            </a:r>
          </a:p>
          <a:p>
            <a:r>
              <a:rPr lang="en-US" altLang="zh-TW" dirty="0"/>
              <a:t>SMTP</a:t>
            </a:r>
          </a:p>
          <a:p>
            <a:r>
              <a:rPr lang="en-US" altLang="zh-TW" dirty="0"/>
              <a:t>NAT</a:t>
            </a:r>
          </a:p>
        </p:txBody>
      </p:sp>
    </p:spTree>
    <p:extLst>
      <p:ext uri="{BB962C8B-B14F-4D97-AF65-F5344CB8AC3E}">
        <p14:creationId xmlns:p14="http://schemas.microsoft.com/office/powerpoint/2010/main" val="74773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77F428-52C7-4EB1-8D07-6A8C040FE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【101</a:t>
            </a:r>
            <a:r>
              <a:rPr lang="zh-TW" altLang="en-US" dirty="0"/>
              <a:t>年中華電信</a:t>
            </a:r>
            <a:r>
              <a:rPr lang="en-US" altLang="zh-TW" dirty="0"/>
              <a:t>10</a:t>
            </a:r>
            <a:r>
              <a:rPr lang="zh-TW" altLang="en-US" dirty="0"/>
              <a:t>題</a:t>
            </a:r>
            <a:r>
              <a:rPr lang="en-US" altLang="zh-TW" dirty="0"/>
              <a:t>】</a:t>
            </a:r>
            <a:r>
              <a:rPr lang="zh-TW" altLang="en-US" dirty="0"/>
              <a:t>透過下列哪項工具可以查詢網域或網位址的註冊公司？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8EABD3-4A1B-4160-8612-1156F2D31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ORG</a:t>
            </a:r>
          </a:p>
          <a:p>
            <a:r>
              <a:rPr lang="en-US" altLang="zh-TW" dirty="0"/>
              <a:t>EDU</a:t>
            </a:r>
          </a:p>
          <a:p>
            <a:r>
              <a:rPr lang="en-US" altLang="zh-TW" dirty="0"/>
              <a:t>COM</a:t>
            </a:r>
          </a:p>
          <a:p>
            <a:r>
              <a:rPr lang="en-US" altLang="zh-TW" dirty="0"/>
              <a:t>GOV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5216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77F428-52C7-4EB1-8D07-6A8C040FE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【102</a:t>
            </a:r>
            <a:r>
              <a:rPr lang="zh-TW" altLang="en-US" dirty="0"/>
              <a:t>年中華電信</a:t>
            </a:r>
            <a:r>
              <a:rPr lang="en-US" altLang="zh-TW" dirty="0"/>
              <a:t>23</a:t>
            </a:r>
            <a:r>
              <a:rPr lang="zh-TW" altLang="en-US" dirty="0"/>
              <a:t>題</a:t>
            </a:r>
            <a:r>
              <a:rPr lang="en-US" altLang="zh-TW" dirty="0"/>
              <a:t>】</a:t>
            </a:r>
            <a:r>
              <a:rPr lang="zh-TW" altLang="en-US" dirty="0"/>
              <a:t>下列哪個網域名稱表示政府部門？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8EABD3-4A1B-4160-8612-1156F2D31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PING</a:t>
            </a:r>
          </a:p>
          <a:p>
            <a:r>
              <a:rPr lang="en-US" altLang="zh-TW" dirty="0"/>
              <a:t>NSLOOKUP</a:t>
            </a:r>
          </a:p>
          <a:p>
            <a:r>
              <a:rPr lang="en-US" altLang="zh-TW" dirty="0"/>
              <a:t>WHOIS</a:t>
            </a:r>
          </a:p>
          <a:p>
            <a:r>
              <a:rPr lang="en-US" altLang="zh-TW" dirty="0"/>
              <a:t>TRACEROUTE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0836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239E4-B1CD-4DFB-935C-D8AFAFA9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【104</a:t>
            </a:r>
            <a:r>
              <a:rPr lang="zh-TW" altLang="en-US" dirty="0"/>
              <a:t>年經濟部國營事業</a:t>
            </a:r>
            <a:r>
              <a:rPr lang="en-US" altLang="zh-TW" dirty="0"/>
              <a:t>46</a:t>
            </a:r>
            <a:r>
              <a:rPr lang="zh-TW" altLang="en-US" dirty="0"/>
              <a:t>題</a:t>
            </a:r>
            <a:r>
              <a:rPr lang="en-US" altLang="zh-TW" dirty="0"/>
              <a:t>】</a:t>
            </a:r>
            <a:r>
              <a:rPr lang="zh-TW" altLang="en-US" dirty="0"/>
              <a:t>有關</a:t>
            </a:r>
            <a:r>
              <a:rPr lang="en-US" altLang="zh-TW" dirty="0"/>
              <a:t>DNS</a:t>
            </a:r>
            <a:r>
              <a:rPr lang="zh-TW" altLang="en-US" dirty="0"/>
              <a:t>，下列何者有誤？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9BD72187-EF3D-4DE3-AA43-97B2131B2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基於</a:t>
            </a:r>
            <a:r>
              <a:rPr lang="en-US" altLang="zh-TW" dirty="0"/>
              <a:t>TCP</a:t>
            </a:r>
            <a:r>
              <a:rPr lang="zh-TW" altLang="en-US" dirty="0"/>
              <a:t>協定工作</a:t>
            </a:r>
            <a:r>
              <a:rPr lang="en-US" altLang="zh-TW" dirty="0"/>
              <a:t>.</a:t>
            </a:r>
          </a:p>
          <a:p>
            <a:r>
              <a:rPr lang="zh-TW" altLang="en-US" dirty="0"/>
              <a:t>封包格式：僅有查詢與回答</a:t>
            </a:r>
            <a:r>
              <a:rPr lang="en-US" altLang="zh-TW" dirty="0"/>
              <a:t>2</a:t>
            </a:r>
            <a:r>
              <a:rPr lang="zh-TW" altLang="en-US" dirty="0"/>
              <a:t>種封包</a:t>
            </a:r>
            <a:endParaRPr lang="en-US" altLang="zh-TW" dirty="0"/>
          </a:p>
          <a:p>
            <a:r>
              <a:rPr lang="zh-TW" altLang="en-US" dirty="0"/>
              <a:t>查詢方式：提供遞迴查詢及反覆運算查詢等方式</a:t>
            </a:r>
            <a:endParaRPr lang="en-US" altLang="zh-TW" dirty="0"/>
          </a:p>
          <a:p>
            <a:r>
              <a:rPr lang="en-US" altLang="zh-TW" dirty="0"/>
              <a:t>DNS</a:t>
            </a:r>
            <a:r>
              <a:rPr lang="zh-TW" altLang="en-US" dirty="0"/>
              <a:t>伺服中，</a:t>
            </a:r>
            <a:r>
              <a:rPr lang="en-US" altLang="zh-TW" dirty="0"/>
              <a:t>MX Record</a:t>
            </a:r>
            <a:r>
              <a:rPr lang="zh-TW" altLang="en-US" dirty="0"/>
              <a:t>表示與郵件交換有關</a:t>
            </a:r>
          </a:p>
        </p:txBody>
      </p:sp>
    </p:spTree>
    <p:extLst>
      <p:ext uri="{BB962C8B-B14F-4D97-AF65-F5344CB8AC3E}">
        <p14:creationId xmlns:p14="http://schemas.microsoft.com/office/powerpoint/2010/main" val="2268981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627188-37B3-45F8-AF01-E59B8633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【109</a:t>
            </a:r>
            <a:r>
              <a:rPr lang="zh-TW" altLang="en-US" dirty="0"/>
              <a:t>初等考試</a:t>
            </a:r>
            <a:r>
              <a:rPr lang="en-US" altLang="zh-TW" dirty="0"/>
              <a:t>25</a:t>
            </a:r>
            <a:r>
              <a:rPr lang="zh-TW" altLang="en-US" dirty="0"/>
              <a:t>題</a:t>
            </a:r>
            <a:r>
              <a:rPr lang="en-US" altLang="zh-TW" dirty="0"/>
              <a:t>】</a:t>
            </a:r>
            <a:r>
              <a:rPr lang="zh-TW" altLang="en-US" dirty="0"/>
              <a:t>關於在</a:t>
            </a:r>
            <a:r>
              <a:rPr lang="en-US" altLang="zh-TW" dirty="0"/>
              <a:t>URL</a:t>
            </a:r>
            <a:r>
              <a:rPr lang="zh-TW" altLang="en-US" dirty="0"/>
              <a:t>中可指定的通訊協定及對應的網路服務說明，何者錯誤？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3F90B6-8426-414A-A140-34AD0B68F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mailto: </a:t>
            </a:r>
            <a:r>
              <a:rPr lang="zh-TW" altLang="en-US" dirty="0"/>
              <a:t>是傳送電子郵件</a:t>
            </a:r>
            <a:endParaRPr lang="en-US" altLang="zh-TW" dirty="0"/>
          </a:p>
          <a:p>
            <a:r>
              <a:rPr lang="en-US" altLang="zh-TW" dirty="0"/>
              <a:t>File:// </a:t>
            </a:r>
            <a:r>
              <a:rPr lang="zh-TW" altLang="en-US" dirty="0"/>
              <a:t>是連接檔案傳輸服務</a:t>
            </a:r>
            <a:endParaRPr lang="en-US" altLang="zh-TW" dirty="0"/>
          </a:p>
          <a:p>
            <a:r>
              <a:rPr lang="en-US" altLang="zh-TW" dirty="0"/>
              <a:t>http:// </a:t>
            </a:r>
            <a:r>
              <a:rPr lang="zh-TW" altLang="en-US" dirty="0"/>
              <a:t>是連接全球資訊網</a:t>
            </a:r>
            <a:endParaRPr lang="en-US" altLang="zh-TW" dirty="0"/>
          </a:p>
          <a:p>
            <a:r>
              <a:rPr lang="en-US" altLang="zh-TW" dirty="0"/>
              <a:t>telnet:// </a:t>
            </a:r>
            <a:r>
              <a:rPr lang="zh-TW" altLang="en-US" dirty="0"/>
              <a:t>是遠端登入</a:t>
            </a:r>
          </a:p>
        </p:txBody>
      </p:sp>
    </p:spTree>
    <p:extLst>
      <p:ext uri="{BB962C8B-B14F-4D97-AF65-F5344CB8AC3E}">
        <p14:creationId xmlns:p14="http://schemas.microsoft.com/office/powerpoint/2010/main" val="2827945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AA780F5-6C7E-445D-B239-9CC8A6ADB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21805" r="39063" b="33472"/>
          <a:stretch/>
        </p:blipFill>
        <p:spPr>
          <a:xfrm>
            <a:off x="180974" y="361949"/>
            <a:ext cx="11801475" cy="54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43163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圖庫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圖庫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圖庫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537</TotalTime>
  <Words>456</Words>
  <Application>Microsoft Office PowerPoint</Application>
  <PresentationFormat>寬螢幕</PresentationFormat>
  <Paragraphs>65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微軟正黑體</vt:lpstr>
      <vt:lpstr>新細明體</vt:lpstr>
      <vt:lpstr>Arial</vt:lpstr>
      <vt:lpstr>Gill Sans MT</vt:lpstr>
      <vt:lpstr>Wingdings</vt:lpstr>
      <vt:lpstr>圖庫</vt:lpstr>
      <vt:lpstr>學習單元-DNS</vt:lpstr>
      <vt:lpstr>W08_04.13進度_要上傳筆記</vt:lpstr>
      <vt:lpstr>【111年初等考試21題】連結教育部全球資訊網時，僅須在瀏覽器輸入WWW.EDU.TW，而不用去查詢伺服器的真實ip，是因為有什麼服務？</vt:lpstr>
      <vt:lpstr>【102年經濟部國營事業30題】下列哪一種伺服器提供網域名稱與ip位址的對照服務？ 【101年經濟部國營事業18題】下列何者可提供主機名稱與ip位址之間的查詢？ </vt:lpstr>
      <vt:lpstr>【101年中華電信10題】透過下列哪項工具可以查詢網域或網位址的註冊公司？</vt:lpstr>
      <vt:lpstr>【102年中華電信23題】下列哪個網域名稱表示政府部門？</vt:lpstr>
      <vt:lpstr>【104年經濟部國營事業46題】有關DNS，下列何者有誤？</vt:lpstr>
      <vt:lpstr>【109初等考試25題】關於在URL中可指定的通訊協定及對應的網路服務說明，何者錯誤？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【ITS認證】FTP.SUNSETWEB.ORG的頂層網域是那個？</vt:lpstr>
      <vt:lpstr>【ITS認證】【MTA98366】哪種服務會使用PTR和A記錄？</vt:lpstr>
      <vt:lpstr>【ITS認證】【MTA98366】您使用完整網域名稱（FQDN）來PING伺服器，但沒有收到回應。您接著使用其IP位址來PING相同伺服器，並收到回應。為什麼第二次嘗試收到回應，但第一次沒有？</vt:lpstr>
      <vt:lpstr>【ITS認證】在WINDOWS電腦上，您應該使用哪個公用程式來判斷網域名稱系統(dns)伺服器是否將完整網域名稱(fqdn)正確解析為ip位址？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學習單元-DNS</dc:title>
  <dc:creator>施教旺</dc:creator>
  <cp:lastModifiedBy>joseph</cp:lastModifiedBy>
  <cp:revision>28</cp:revision>
  <dcterms:created xsi:type="dcterms:W3CDTF">2022-02-08T09:06:27Z</dcterms:created>
  <dcterms:modified xsi:type="dcterms:W3CDTF">2022-10-26T15:38:04Z</dcterms:modified>
</cp:coreProperties>
</file>